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91" r:id="rId2"/>
    <p:sldId id="288" r:id="rId3"/>
    <p:sldId id="270" r:id="rId4"/>
    <p:sldId id="268" r:id="rId5"/>
    <p:sldId id="269" r:id="rId6"/>
    <p:sldId id="271" r:id="rId7"/>
    <p:sldId id="265" r:id="rId8"/>
    <p:sldId id="256" r:id="rId9"/>
    <p:sldId id="258" r:id="rId10"/>
    <p:sldId id="259" r:id="rId11"/>
    <p:sldId id="272" r:id="rId12"/>
    <p:sldId id="282" r:id="rId13"/>
    <p:sldId id="274" r:id="rId14"/>
    <p:sldId id="273" r:id="rId15"/>
    <p:sldId id="275" r:id="rId16"/>
    <p:sldId id="284" r:id="rId17"/>
    <p:sldId id="276" r:id="rId18"/>
    <p:sldId id="285" r:id="rId19"/>
    <p:sldId id="277" r:id="rId20"/>
    <p:sldId id="278" r:id="rId21"/>
    <p:sldId id="290" r:id="rId22"/>
    <p:sldId id="286" r:id="rId23"/>
    <p:sldId id="293" r:id="rId24"/>
    <p:sldId id="294" r:id="rId25"/>
    <p:sldId id="295" r:id="rId26"/>
    <p:sldId id="280" r:id="rId27"/>
    <p:sldId id="281" r:id="rId28"/>
    <p:sldId id="260" r:id="rId29"/>
    <p:sldId id="287" r:id="rId30"/>
    <p:sldId id="292" r:id="rId3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Stile chiaro 3 - Color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ile chiaro 3 - Color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1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8" d="100"/>
        <a:sy n="68" d="100"/>
      </p:scale>
      <p:origin x="0" y="4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1113D-46DA-4ADE-806B-C3086DC946A6}" type="datetimeFigureOut">
              <a:rPr lang="it-IT" smtClean="0"/>
              <a:t>08/09/2017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0C3BD-C25F-43A5-893E-9E737D04AF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232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7A2CB-F585-492A-825A-B33C995A6F20}" type="datetime1">
              <a:rPr lang="it-IT" smtClean="0"/>
              <a:t>08/09/2017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Marina Gallo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609C1-7682-4489-AB5E-6E93E8576F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907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3C075-394A-47D0-ACE6-2A0C7B240EFB}" type="datetime1">
              <a:rPr lang="it-IT" smtClean="0"/>
              <a:t>08/09/2017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Marina Gallo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609C1-7682-4489-AB5E-6E93E8576F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728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AECB2-D59F-4494-AF18-740F40E3917F}" type="datetime1">
              <a:rPr lang="it-IT" smtClean="0"/>
              <a:t>08/09/2017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Marina Gallo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609C1-7682-4489-AB5E-6E93E8576F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0174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1953-0328-4E09-96BA-0A0CBA9EF97E}" type="datetime1">
              <a:rPr lang="it-IT" smtClean="0"/>
              <a:t>08/09/2017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Marina Gallo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609C1-7682-4489-AB5E-6E93E8576F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4458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929DF-B6BA-4D02-AA45-3EF199E2E704}" type="datetime1">
              <a:rPr lang="it-IT" smtClean="0"/>
              <a:t>08/09/2017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Marina Gallo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609C1-7682-4489-AB5E-6E93E8576F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6349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81998-BBAC-4403-9AFB-E67BD20D2A9F}" type="datetime1">
              <a:rPr lang="it-IT" smtClean="0"/>
              <a:t>08/09/2017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Marina Gallo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609C1-7682-4489-AB5E-6E93E8576F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1411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7AA1-3369-4B49-B041-EA4061DC06E7}" type="datetime1">
              <a:rPr lang="it-IT" smtClean="0"/>
              <a:t>08/09/2017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Marina Gallo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609C1-7682-4489-AB5E-6E93E8576F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1305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94B95-B1B2-4B8A-9615-896B026A8A1A}" type="datetime1">
              <a:rPr lang="it-IT" smtClean="0"/>
              <a:t>08/09/2017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Marina Gallo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609C1-7682-4489-AB5E-6E93E8576F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6260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68B61-ECA5-4BD3-AC45-C246D806027A}" type="datetime1">
              <a:rPr lang="it-IT" smtClean="0"/>
              <a:t>08/09/2017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Marina Gallo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609C1-7682-4489-AB5E-6E93E8576F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7965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236EF-5AFA-49C6-A721-31A688AAE767}" type="datetime1">
              <a:rPr lang="it-IT" smtClean="0"/>
              <a:t>08/09/2017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Marina Gallo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609C1-7682-4489-AB5E-6E93E8576F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5272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EA5A9-0C24-4CAD-A3A2-0CCA7EC87CD9}" type="datetime1">
              <a:rPr lang="it-IT" smtClean="0"/>
              <a:t>08/09/2017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Marina Gallo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609C1-7682-4489-AB5E-6E93E8576F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0417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35240-123F-4AFD-90D5-1463ABCEE30F}" type="datetime1">
              <a:rPr lang="it-IT" smtClean="0"/>
              <a:t>08/09/2017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Marina Gallo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609C1-7682-4489-AB5E-6E93E8576F0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0003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68B61-ECA5-4BD3-AC45-C246D806027A}" type="datetime1">
              <a:rPr lang="it-IT" smtClean="0"/>
              <a:t>08/09/2017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Marina Gallo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609C1-7682-4489-AB5E-6E93E8576F07}" type="slidenum">
              <a:rPr lang="it-IT" smtClean="0"/>
              <a:t>1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0" y="47667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accent1">
                    <a:lumMod val="50000"/>
                  </a:schemeClr>
                </a:solidFill>
              </a:rPr>
              <a:t>Marina Gallo</a:t>
            </a:r>
            <a:endParaRPr lang="it-IT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0" y="170080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 smtClean="0">
                <a:solidFill>
                  <a:schemeClr val="accent1">
                    <a:lumMod val="50000"/>
                  </a:schemeClr>
                </a:solidFill>
              </a:rPr>
              <a:t>Matematica &amp; Realtà</a:t>
            </a:r>
            <a:endParaRPr lang="it-IT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0" y="305037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solidFill>
                  <a:schemeClr val="accent1">
                    <a:lumMod val="50000"/>
                  </a:schemeClr>
                </a:solidFill>
              </a:rPr>
              <a:t>Convegno </a:t>
            </a:r>
          </a:p>
          <a:p>
            <a:pPr algn="ctr"/>
            <a:r>
              <a:rPr lang="it-IT" sz="4000" dirty="0" smtClean="0">
                <a:solidFill>
                  <a:schemeClr val="accent1">
                    <a:lumMod val="50000"/>
                  </a:schemeClr>
                </a:solidFill>
              </a:rPr>
              <a:t>di Innovazione e Ricerca didattica</a:t>
            </a:r>
            <a:endParaRPr lang="it-IT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0" y="514848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chemeClr val="accent1">
                    <a:lumMod val="50000"/>
                  </a:schemeClr>
                </a:solidFill>
              </a:rPr>
              <a:t>Bevagna,  7-9 settembre  2017</a:t>
            </a:r>
            <a:endParaRPr lang="it-IT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16016" y="332656"/>
            <a:ext cx="4248472" cy="637270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6" t="11599" r="35840" b="8206"/>
          <a:stretch/>
        </p:blipFill>
        <p:spPr>
          <a:xfrm>
            <a:off x="899592" y="3501008"/>
            <a:ext cx="2916651" cy="2952328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755576" y="332656"/>
            <a:ext cx="51125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>Lo scopo del gioco è di formare figure di senso 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compiuto </a:t>
            </a:r>
          </a:p>
          <a:p>
            <a:endParaRPr lang="it-IT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Le 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>regole sono alquanto semplici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 -Usare 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>tutti e sette i 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poligoni 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>nel comporre la figura 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finale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>Non sovrapporne 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nessuno </a:t>
            </a:r>
            <a:endParaRPr lang="it-IT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Marina Gallo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609C1-7682-4489-AB5E-6E93E8576F07}" type="slidenum">
              <a:rPr lang="it-IT" smtClean="0"/>
              <a:t>10</a:t>
            </a:fld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F2256-5989-43BF-A86C-92C9BB94D3D0}" type="datetime1">
              <a:rPr lang="it-IT" smtClean="0"/>
              <a:t>08/09/2017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183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>
          <a:xfrm>
            <a:off x="53752" y="2693988"/>
            <a:ext cx="9036496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>
                <a:solidFill>
                  <a:schemeClr val="accent4">
                    <a:lumMod val="50000"/>
                  </a:schemeClr>
                </a:solidFill>
              </a:rPr>
              <a:t>Quale geometria si può fare</a:t>
            </a:r>
          </a:p>
          <a:p>
            <a:r>
              <a:rPr lang="it-IT" dirty="0">
                <a:solidFill>
                  <a:schemeClr val="accent4">
                    <a:lumMod val="50000"/>
                  </a:schemeClr>
                </a:solidFill>
              </a:rPr>
              <a:t>c</a:t>
            </a:r>
            <a:r>
              <a:rPr lang="it-IT" dirty="0" smtClean="0">
                <a:solidFill>
                  <a:schemeClr val="accent4">
                    <a:lumMod val="50000"/>
                  </a:schemeClr>
                </a:solidFill>
              </a:rPr>
              <a:t>on il </a:t>
            </a:r>
            <a:r>
              <a:rPr lang="it-IT" dirty="0" err="1" smtClean="0">
                <a:solidFill>
                  <a:schemeClr val="accent4">
                    <a:lumMod val="50000"/>
                  </a:schemeClr>
                </a:solidFill>
              </a:rPr>
              <a:t>Tangram</a:t>
            </a:r>
            <a:r>
              <a:rPr lang="it-IT" dirty="0" smtClean="0">
                <a:solidFill>
                  <a:schemeClr val="accent4">
                    <a:lumMod val="50000"/>
                  </a:schemeClr>
                </a:solidFill>
              </a:rPr>
              <a:t>?</a:t>
            </a:r>
            <a:endParaRPr lang="it-IT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Marina Gallo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609C1-7682-4489-AB5E-6E93E8576F07}" type="slidenum">
              <a:rPr lang="it-IT" smtClean="0"/>
              <a:t>11</a:t>
            </a:fld>
            <a:endParaRPr lang="it-IT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14CBB-50FC-40EB-A182-7A4927306777}" type="datetime1">
              <a:rPr lang="it-IT" smtClean="0"/>
              <a:t>08/09/2017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13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hlinkClick r:id="rId2" action="ppaction://hlinksldjump"/>
          </p:cNvPr>
          <p:cNvSpPr txBox="1"/>
          <p:nvPr/>
        </p:nvSpPr>
        <p:spPr>
          <a:xfrm>
            <a:off x="0" y="1124744"/>
            <a:ext cx="74441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4400" dirty="0" smtClean="0">
                <a:solidFill>
                  <a:schemeClr val="accent4">
                    <a:lumMod val="50000"/>
                  </a:schemeClr>
                </a:solidFill>
              </a:rPr>
              <a:t>Le Proprietà dei Poligoni</a:t>
            </a:r>
            <a:endParaRPr lang="it-IT" sz="4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asellaDiTesto 2">
            <a:hlinkClick r:id="rId3" action="ppaction://hlinksldjump"/>
          </p:cNvPr>
          <p:cNvSpPr txBox="1"/>
          <p:nvPr/>
        </p:nvSpPr>
        <p:spPr>
          <a:xfrm>
            <a:off x="0" y="2564904"/>
            <a:ext cx="5931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4400" dirty="0" smtClean="0">
                <a:solidFill>
                  <a:schemeClr val="accent4">
                    <a:lumMod val="50000"/>
                  </a:schemeClr>
                </a:solidFill>
              </a:rPr>
              <a:t>Le Isometrie</a:t>
            </a:r>
            <a:endParaRPr lang="it-IT" sz="4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CasellaDiTesto 3">
            <a:hlinkClick r:id="rId3" action="ppaction://hlinksldjump"/>
          </p:cNvPr>
          <p:cNvSpPr txBox="1"/>
          <p:nvPr/>
        </p:nvSpPr>
        <p:spPr>
          <a:xfrm>
            <a:off x="0" y="3933056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4400" dirty="0" smtClean="0"/>
              <a:t> </a:t>
            </a:r>
            <a:r>
              <a:rPr lang="it-IT" sz="4400" dirty="0" smtClean="0">
                <a:solidFill>
                  <a:schemeClr val="accent4">
                    <a:lumMod val="50000"/>
                  </a:schemeClr>
                </a:solidFill>
              </a:rPr>
              <a:t>Lo studio dei Poligoni </a:t>
            </a:r>
          </a:p>
          <a:p>
            <a:r>
              <a:rPr lang="it-IT" sz="4400" dirty="0" smtClean="0">
                <a:solidFill>
                  <a:schemeClr val="accent4">
                    <a:lumMod val="50000"/>
                  </a:schemeClr>
                </a:solidFill>
              </a:rPr>
              <a:t>      Isoperimetrici o Equiscomponibili</a:t>
            </a:r>
            <a:endParaRPr lang="it-IT" sz="4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Marina Gallo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609C1-7682-4489-AB5E-6E93E8576F07}" type="slidenum">
              <a:rPr lang="it-IT" smtClean="0"/>
              <a:t>12</a:t>
            </a:fld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7847-614D-488D-82AD-6B574916F504}" type="datetime1">
              <a:rPr lang="it-IT" smtClean="0"/>
              <a:t>08/09/2017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08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43608" y="1691516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1. Titolo del laboratorio: La Geometria del </a:t>
            </a:r>
            <a:r>
              <a:rPr lang="it-IT" sz="2400" dirty="0" err="1"/>
              <a:t>Tangram</a:t>
            </a:r>
            <a:endParaRPr lang="it-IT" sz="24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043608" y="2555612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2. </a:t>
            </a:r>
            <a:r>
              <a:rPr lang="it-IT" sz="2400" dirty="0" smtClean="0"/>
              <a:t>Classi coinvolte: classi quarte o quinte di  </a:t>
            </a:r>
            <a:r>
              <a:rPr lang="it-IT" sz="2400" dirty="0"/>
              <a:t>scuole primarie.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043608" y="3750131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3</a:t>
            </a:r>
            <a:r>
              <a:rPr lang="it-IT" sz="2400" dirty="0"/>
              <a:t>. Area tematica di riferimento: </a:t>
            </a:r>
            <a:r>
              <a:rPr lang="it-IT" sz="2400" dirty="0" smtClean="0"/>
              <a:t>Perimetro</a:t>
            </a:r>
            <a:r>
              <a:rPr lang="it-IT" sz="2400" dirty="0"/>
              <a:t> </a:t>
            </a:r>
            <a:r>
              <a:rPr lang="it-IT" sz="2400" dirty="0" smtClean="0"/>
              <a:t>e Aree di figure geometriche</a:t>
            </a:r>
            <a:endParaRPr lang="it-IT" sz="2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043608" y="494116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4. Eventuali prerequisiti: Conoscenza di figure poligonali (quadrati, triangoli, parallelogrammi), Concetti di perimetro e area)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489749" y="476672"/>
            <a:ext cx="21645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400" dirty="0" smtClean="0"/>
              <a:t>Progetto</a:t>
            </a:r>
            <a:endParaRPr lang="it-IT" sz="4400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Marina Gallo</a:t>
            </a:r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609C1-7682-4489-AB5E-6E93E8576F07}" type="slidenum">
              <a:rPr lang="it-IT" smtClean="0"/>
              <a:t>13</a:t>
            </a:fld>
            <a:endParaRPr lang="it-IT"/>
          </a:p>
        </p:txBody>
      </p:sp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B16E7-719A-4764-A3F0-8D03DC672620}" type="datetime1">
              <a:rPr lang="it-IT" smtClean="0"/>
              <a:t>08/09/2017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50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71600" y="692696"/>
            <a:ext cx="74168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5. Obiettivi del laboratorio proposto</a:t>
            </a:r>
            <a:r>
              <a:rPr lang="it-IT" sz="2400" dirty="0" smtClean="0"/>
              <a:t>:</a:t>
            </a:r>
          </a:p>
          <a:p>
            <a:endParaRPr lang="it-IT" sz="2400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it-IT" sz="2400" dirty="0"/>
              <a:t>Riconoscere figure piane anche se diversamente orientate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it-IT" sz="2400" dirty="0"/>
              <a:t>Utilizzare il gioco del </a:t>
            </a:r>
            <a:r>
              <a:rPr lang="it-IT" sz="2400" dirty="0" err="1"/>
              <a:t>Tangram</a:t>
            </a:r>
            <a:r>
              <a:rPr lang="it-IT" sz="2400" dirty="0"/>
              <a:t> per costruire forme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it-IT" sz="2400" dirty="0"/>
              <a:t>Utilizzare strumenti per il disegno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it-IT" sz="2400" dirty="0"/>
              <a:t>Confrontare perimetri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it-IT" sz="2400" dirty="0"/>
              <a:t>Sperimentare fenomeni di conservazione delle aree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it-IT" sz="2400" dirty="0"/>
              <a:t>Saper collaborare, argomentare, confrontare le proprie idee, migliorare l’autostima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it-IT" sz="2400" dirty="0"/>
              <a:t>Affinare la percezione visiva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it-IT" sz="2400" dirty="0"/>
              <a:t>Sviluppare la coordinazione oculo-manuale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it-IT" sz="2400" dirty="0"/>
              <a:t>Sviluppare un atteggiamento positivo rispetto alla matematica attraverso questa esperienza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Marina Gallo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609C1-7682-4489-AB5E-6E93E8576F07}" type="slidenum">
              <a:rPr lang="it-IT" smtClean="0"/>
              <a:t>14</a:t>
            </a:fld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0FE0-BFE6-421E-996E-E5171FC1EAC2}" type="datetime1">
              <a:rPr lang="it-IT" smtClean="0"/>
              <a:t>08/09/2017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468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71600" y="1740872"/>
            <a:ext cx="74168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6. Eventuali collegamenti con altri argomenti di matematica</a:t>
            </a:r>
            <a:r>
              <a:rPr lang="it-IT" sz="2400" dirty="0" smtClean="0"/>
              <a:t>:</a:t>
            </a:r>
          </a:p>
          <a:p>
            <a:endParaRPr lang="it-IT" sz="2400" dirty="0"/>
          </a:p>
          <a:p>
            <a:r>
              <a:rPr lang="it-IT" sz="2400" dirty="0"/>
              <a:t>Gli argomenti di matematica collegati sono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400" dirty="0"/>
              <a:t>le isometrie, serviranno per studiare i movimenti delle figure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400" dirty="0"/>
              <a:t>il calcolo approssimato, per misurare e confrontare i perimetri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400" dirty="0"/>
              <a:t>l’</a:t>
            </a:r>
            <a:r>
              <a:rPr lang="it-IT" sz="2400" dirty="0" err="1"/>
              <a:t>equiestensione</a:t>
            </a:r>
            <a:r>
              <a:rPr lang="it-IT" sz="2400" dirty="0"/>
              <a:t> e le aree, per confrontare le aree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Marina Gallo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609C1-7682-4489-AB5E-6E93E8576F07}" type="slidenum">
              <a:rPr lang="it-IT" smtClean="0"/>
              <a:t>15</a:t>
            </a:fld>
            <a:endParaRPr lang="it-IT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E00E5-5611-4A40-A229-AAF4FED6162D}" type="datetime1">
              <a:rPr lang="it-IT" smtClean="0"/>
              <a:t>08/09/2017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868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87624" y="908720"/>
            <a:ext cx="69847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7. Eventuali collegamenti con altre discipline </a:t>
            </a:r>
            <a:endParaRPr lang="it-IT" sz="2400" dirty="0" smtClean="0"/>
          </a:p>
          <a:p>
            <a:endParaRPr lang="it-IT" sz="3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Tecnologia, </a:t>
            </a:r>
          </a:p>
          <a:p>
            <a:pPr lvl="0"/>
            <a:r>
              <a:rPr lang="it-IT" sz="2400" dirty="0" smtClean="0"/>
              <a:t>     per </a:t>
            </a:r>
            <a:r>
              <a:rPr lang="it-IT" sz="2400" dirty="0"/>
              <a:t>l’uso di vari </a:t>
            </a:r>
            <a:r>
              <a:rPr lang="it-IT" sz="2400" dirty="0" smtClean="0"/>
              <a:t>strumenti</a:t>
            </a:r>
          </a:p>
          <a:p>
            <a:pPr lvl="0"/>
            <a:endParaRPr lang="it-IT" sz="1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Arte, </a:t>
            </a:r>
          </a:p>
          <a:p>
            <a:pPr lvl="0"/>
            <a:r>
              <a:rPr lang="it-IT" sz="2400" dirty="0" smtClean="0"/>
              <a:t>    per </a:t>
            </a:r>
            <a:r>
              <a:rPr lang="it-IT" sz="2400" dirty="0"/>
              <a:t>l’osservazione di composizione di forme e </a:t>
            </a:r>
            <a:r>
              <a:rPr lang="it-IT" sz="2400" dirty="0" smtClean="0"/>
              <a:t>colori</a:t>
            </a:r>
          </a:p>
          <a:p>
            <a:pPr lvl="0"/>
            <a:endParaRPr lang="it-IT" sz="1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Italiano, </a:t>
            </a:r>
          </a:p>
          <a:p>
            <a:pPr lvl="0"/>
            <a:r>
              <a:rPr lang="it-IT" sz="2400" dirty="0"/>
              <a:t> </a:t>
            </a:r>
            <a:r>
              <a:rPr lang="it-IT" sz="2400" dirty="0" smtClean="0"/>
              <a:t>   per </a:t>
            </a:r>
            <a:r>
              <a:rPr lang="it-IT" sz="2400" dirty="0"/>
              <a:t>l’argomentazione dei passi </a:t>
            </a:r>
            <a:r>
              <a:rPr lang="it-IT" sz="2400" dirty="0" smtClean="0"/>
              <a:t>svolti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it-IT" sz="1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400" dirty="0"/>
              <a:t>Educazione </a:t>
            </a:r>
            <a:r>
              <a:rPr lang="it-IT" sz="2400" dirty="0" smtClean="0"/>
              <a:t>fisica, </a:t>
            </a:r>
          </a:p>
          <a:p>
            <a:pPr lvl="0"/>
            <a:r>
              <a:rPr lang="it-IT" sz="2400" dirty="0"/>
              <a:t> </a:t>
            </a:r>
            <a:r>
              <a:rPr lang="it-IT" sz="2400" dirty="0" smtClean="0"/>
              <a:t>   per </a:t>
            </a:r>
            <a:r>
              <a:rPr lang="it-IT" sz="2400" dirty="0"/>
              <a:t>il coordinamento delle azioni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Marina Gallo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609C1-7682-4489-AB5E-6E93E8576F07}" type="slidenum">
              <a:rPr lang="it-IT" smtClean="0"/>
              <a:t>16</a:t>
            </a:fld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CC95B-46EA-4156-8861-3CCA53F68AE9}" type="datetime1">
              <a:rPr lang="it-IT" smtClean="0"/>
              <a:t>08/09/2017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226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27584" y="1052736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8. Numero di sessioni e durata prevedibile di ogni </a:t>
            </a:r>
            <a:r>
              <a:rPr lang="it-IT" sz="2400" dirty="0" smtClean="0"/>
              <a:t>sessione</a:t>
            </a:r>
          </a:p>
          <a:p>
            <a:endParaRPr lang="it-IT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le sessioni dovrebbero essere almeno 6 per la durata di un’ora</a:t>
            </a:r>
          </a:p>
          <a:p>
            <a:endParaRPr lang="it-IT" sz="2400" dirty="0"/>
          </a:p>
        </p:txBody>
      </p:sp>
      <p:sp>
        <p:nvSpPr>
          <p:cNvPr id="5" name="Rettangolo 4"/>
          <p:cNvSpPr/>
          <p:nvPr/>
        </p:nvSpPr>
        <p:spPr>
          <a:xfrm>
            <a:off x="827584" y="3587532"/>
            <a:ext cx="6408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9. Tipologia dei </a:t>
            </a:r>
            <a:r>
              <a:rPr lang="it-IT" sz="2400" dirty="0" smtClean="0"/>
              <a:t>gruppi</a:t>
            </a:r>
          </a:p>
          <a:p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Gruppi eterogenei di 3 o 4 bambini.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Marina Gallo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609C1-7682-4489-AB5E-6E93E8576F07}" type="slidenum">
              <a:rPr lang="it-IT" smtClean="0"/>
              <a:t>17</a:t>
            </a:fld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F20EE-D8C8-43CE-87C0-5176E1C25ED9}" type="datetime1">
              <a:rPr lang="it-IT" smtClean="0"/>
              <a:t>08/09/2017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280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879812" y="1720840"/>
            <a:ext cx="33843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10. Materiale </a:t>
            </a:r>
            <a:r>
              <a:rPr lang="it-IT" sz="2400" dirty="0" smtClean="0"/>
              <a:t>necessario</a:t>
            </a:r>
          </a:p>
          <a:p>
            <a:endParaRPr lang="it-IT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400" dirty="0"/>
              <a:t>Cartoncino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400" dirty="0"/>
              <a:t>Fogli a </a:t>
            </a:r>
            <a:r>
              <a:rPr lang="it-IT" sz="2400" dirty="0" smtClean="0"/>
              <a:t>quadretti grandi</a:t>
            </a:r>
            <a:endParaRPr lang="it-IT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400" dirty="0"/>
              <a:t>Righello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400" dirty="0"/>
              <a:t>Forbici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400" dirty="0"/>
              <a:t>Colori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400" dirty="0"/>
              <a:t>Colla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400" dirty="0"/>
              <a:t>Penna e matita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Marina Gallo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609C1-7682-4489-AB5E-6E93E8576F07}" type="slidenum">
              <a:rPr lang="it-IT" smtClean="0"/>
              <a:t>18</a:t>
            </a:fld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96676-B442-4E77-887C-E32B1954A5DE}" type="datetime1">
              <a:rPr lang="it-IT" smtClean="0"/>
              <a:t>08/09/2017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060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19572" y="89625"/>
            <a:ext cx="7704856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11. Elenco e descrizione delle attività da svolgere in ogni sessione </a:t>
            </a:r>
            <a:endParaRPr lang="it-IT" sz="2400" dirty="0" smtClean="0"/>
          </a:p>
          <a:p>
            <a:endParaRPr lang="it-IT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000" dirty="0"/>
              <a:t>Nella prima sessione i bambini, singolarmente, disegneranno un </a:t>
            </a:r>
            <a:r>
              <a:rPr lang="it-IT" sz="2000" dirty="0" err="1"/>
              <a:t>Tangram</a:t>
            </a:r>
            <a:r>
              <a:rPr lang="it-IT" sz="2000" dirty="0"/>
              <a:t> in un quadrato con </a:t>
            </a:r>
            <a:r>
              <a:rPr lang="it-IT" sz="2000" dirty="0" smtClean="0"/>
              <a:t>4 quadretti </a:t>
            </a:r>
            <a:r>
              <a:rPr lang="it-IT" sz="2000" dirty="0"/>
              <a:t>di lato. Poi ritaglieranno le figure ottenute nel quadrato dopo averle eventualmente </a:t>
            </a:r>
            <a:r>
              <a:rPr lang="it-IT" sz="2000" dirty="0" smtClean="0"/>
              <a:t>colorate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000" dirty="0"/>
              <a:t>Nella seconda sessione studieranno le figure ottenute (sette) classificandole. 5 triangoli rettangoli e isosceli, un quadrato e un </a:t>
            </a:r>
            <a:r>
              <a:rPr lang="it-IT" sz="2000" dirty="0" smtClean="0"/>
              <a:t>parallelogramma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000" dirty="0"/>
              <a:t>Nella terza sessione misureranno i perimetri </a:t>
            </a:r>
            <a:r>
              <a:rPr lang="it-IT" sz="2000" dirty="0" smtClean="0"/>
              <a:t>e le aree delle </a:t>
            </a:r>
            <a:r>
              <a:rPr lang="it-IT" sz="2000" dirty="0"/>
              <a:t>figure in quadretti (oppure col righello in cm</a:t>
            </a:r>
            <a:r>
              <a:rPr lang="it-IT" sz="2000" dirty="0" smtClean="0"/>
              <a:t>.)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000" dirty="0"/>
              <a:t>Nelle successive tre sessioni comporranno delle forme significative, le incolleranno sui cartoncini e misureranno i relativi perimetri, l’osservazione dovrebbe portarli a concludere che nonostante abbiano usato ogni volta le stesse figure i perimetri ottenuti sono </a:t>
            </a:r>
            <a:r>
              <a:rPr lang="it-IT" sz="2000" dirty="0" smtClean="0"/>
              <a:t>diversi, mentre le aree sono sempre uguali. </a:t>
            </a:r>
            <a:r>
              <a:rPr lang="it-IT" sz="2000" dirty="0"/>
              <a:t>Essendo divisi in gruppi di tre avranno a disposizione tre gruppi di figure. </a:t>
            </a:r>
          </a:p>
          <a:p>
            <a:r>
              <a:rPr lang="it-IT" sz="2000" dirty="0"/>
              <a:t> 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Marina Gallo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609C1-7682-4489-AB5E-6E93E8576F07}" type="slidenum">
              <a:rPr lang="it-IT" smtClean="0"/>
              <a:t>19</a:t>
            </a:fld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F4BA8-AD16-4D54-BD17-54CBCB1B24F9}" type="datetime1">
              <a:rPr lang="it-IT" smtClean="0"/>
              <a:t>08/09/2017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684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68B61-ECA5-4BD3-AC45-C246D806027A}" type="datetime1">
              <a:rPr lang="it-IT" smtClean="0"/>
              <a:t>08/09/2017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Marina Gallo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609C1-7682-4489-AB5E-6E93E8576F07}" type="slidenum">
              <a:rPr lang="it-IT" smtClean="0"/>
              <a:t>2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0" y="105273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solidFill>
                  <a:schemeClr val="accent1">
                    <a:lumMod val="50000"/>
                  </a:schemeClr>
                </a:solidFill>
              </a:rPr>
              <a:t>Laboratori di Geometria Dinamica</a:t>
            </a:r>
            <a:endParaRPr lang="it-IT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6512" y="170080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solidFill>
                  <a:schemeClr val="accent1">
                    <a:lumMod val="50000"/>
                  </a:schemeClr>
                </a:solidFill>
              </a:rPr>
              <a:t>Nella scuola Primaria</a:t>
            </a:r>
            <a:endParaRPr lang="it-IT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5496" y="414908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solidFill>
                  <a:schemeClr val="accent1">
                    <a:lumMod val="50000"/>
                  </a:schemeClr>
                </a:solidFill>
              </a:rPr>
              <a:t>Per dare agli alunni gli strumenti giusti</a:t>
            </a:r>
          </a:p>
          <a:p>
            <a:pPr algn="ctr"/>
            <a:r>
              <a:rPr lang="it-IT" sz="4000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it-IT" sz="4000" dirty="0" smtClean="0">
                <a:solidFill>
                  <a:schemeClr val="accent1">
                    <a:lumMod val="50000"/>
                  </a:schemeClr>
                </a:solidFill>
              </a:rPr>
              <a:t>er leggere la Realtà</a:t>
            </a:r>
            <a:endParaRPr lang="it-IT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82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91580" y="1536174"/>
            <a:ext cx="75608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12. </a:t>
            </a:r>
            <a:r>
              <a:rPr lang="it-IT" sz="2400" dirty="0"/>
              <a:t>Modalità di valutazione dell’efficacia del laboratorio </a:t>
            </a:r>
            <a:endParaRPr lang="it-IT" sz="2400" dirty="0" smtClean="0"/>
          </a:p>
          <a:p>
            <a:endParaRPr lang="it-IT" sz="2400" dirty="0"/>
          </a:p>
          <a:p>
            <a:r>
              <a:rPr lang="it-IT" sz="2400" dirty="0"/>
              <a:t>Mi aspetto che gli alunni dopo questa esperienza imparino a vedere la matematica e in particolare la geometria dove meno se l’aspettano, anche in un antico gioco cinese e questo sviluppi la loro curiosità. </a:t>
            </a:r>
            <a:endParaRPr lang="it-IT" sz="2400" dirty="0" smtClean="0"/>
          </a:p>
          <a:p>
            <a:endParaRPr lang="it-IT" sz="2400" dirty="0" smtClean="0"/>
          </a:p>
          <a:p>
            <a:r>
              <a:rPr lang="it-IT" sz="2400" dirty="0" smtClean="0"/>
              <a:t>La </a:t>
            </a:r>
            <a:r>
              <a:rPr lang="it-IT" sz="2400" dirty="0"/>
              <a:t>valutazione riguarderà la precisione e l’impegno con cui affronteranno il percorso e sarà la maestra della classe a stabilirne i criteri.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Marina Gallo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609C1-7682-4489-AB5E-6E93E8576F07}" type="slidenum">
              <a:rPr lang="it-IT" smtClean="0"/>
              <a:t>20</a:t>
            </a:fld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1F1C-0367-4B64-95EE-EDBD483C6F5A}" type="datetime1">
              <a:rPr lang="it-IT" smtClean="0"/>
              <a:t>08/09/2017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261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68B61-ECA5-4BD3-AC45-C246D806027A}" type="datetime1">
              <a:rPr lang="it-IT" smtClean="0"/>
              <a:t>08/09/2017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Marina Gallo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609C1-7682-4489-AB5E-6E93E8576F07}" type="slidenum">
              <a:rPr lang="it-IT" smtClean="0"/>
              <a:t>21</a:t>
            </a:fld>
            <a:endParaRPr lang="it-IT"/>
          </a:p>
        </p:txBody>
      </p:sp>
      <p:sp>
        <p:nvSpPr>
          <p:cNvPr id="5" name="Rettangolo 4">
            <a:hlinkClick r:id="rId2" action="ppaction://hlinksldjump"/>
          </p:cNvPr>
          <p:cNvSpPr/>
          <p:nvPr/>
        </p:nvSpPr>
        <p:spPr>
          <a:xfrm>
            <a:off x="251520" y="404664"/>
            <a:ext cx="871296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/>
              <a:t>Osservazioni</a:t>
            </a:r>
          </a:p>
          <a:p>
            <a:pPr algn="ctr"/>
            <a:endParaRPr lang="it-IT" dirty="0"/>
          </a:p>
          <a:p>
            <a:r>
              <a:rPr lang="it-IT" sz="2200" dirty="0"/>
              <a:t>Il punto fondamentale e nello stesso tempo più critico del laboratorio, è quello di usare come unità di misura di lunghezza il quadretto o più precisamente il lato dei quadretti che compongono il quadrato </a:t>
            </a:r>
            <a:r>
              <a:rPr lang="it-IT" sz="2200" dirty="0" smtClean="0"/>
              <a:t>di base (della griglia o della pagina di quaderno).</a:t>
            </a:r>
            <a:endParaRPr lang="it-IT" sz="2200" dirty="0"/>
          </a:p>
          <a:p>
            <a:r>
              <a:rPr lang="it-IT" sz="2200" dirty="0"/>
              <a:t>La difficoltà sta nel fatto che nei triangoli rettangoli isosceli alcuni lati sono adagiati sulle diagonali dei </a:t>
            </a:r>
            <a:r>
              <a:rPr lang="it-IT" sz="2200" dirty="0" smtClean="0"/>
              <a:t>quadretti</a:t>
            </a:r>
            <a:endParaRPr lang="it-IT" sz="2200" dirty="0"/>
          </a:p>
        </p:txBody>
      </p:sp>
      <p:sp>
        <p:nvSpPr>
          <p:cNvPr id="6" name="Rettangolo 5">
            <a:hlinkClick r:id="rId3" action="ppaction://hlinksldjump"/>
          </p:cNvPr>
          <p:cNvSpPr/>
          <p:nvPr/>
        </p:nvSpPr>
        <p:spPr>
          <a:xfrm>
            <a:off x="251520" y="3401124"/>
            <a:ext cx="87129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/>
              <a:t>Ho pensato di superare questa difficoltà approssimando la lunghezza della diagonale del quadrato ad 1,5 volte la lunghezza del lato. In questo modo il bambino può sostituire alla lunghezza di 2 diagonali quella di 3 lati</a:t>
            </a:r>
          </a:p>
        </p:txBody>
      </p:sp>
      <p:sp>
        <p:nvSpPr>
          <p:cNvPr id="7" name="Rettangolo 6">
            <a:hlinkClick r:id="rId4" action="ppaction://hlinksldjump"/>
          </p:cNvPr>
          <p:cNvSpPr/>
          <p:nvPr/>
        </p:nvSpPr>
        <p:spPr>
          <a:xfrm>
            <a:off x="251520" y="4820959"/>
            <a:ext cx="83529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/>
              <a:t>Per questo motivo ho scelto come lato del quadrato iniziale 4 quadretti in modo che </a:t>
            </a:r>
            <a:r>
              <a:rPr lang="it-IT" sz="2200" dirty="0" smtClean="0"/>
              <a:t>sia abbastanza facile misurare i lati obliqui dei 7 poligoni. Per complicare un po’ il lavoro si potrà scegliere un quadrato con il lato di 40 quadretti.</a:t>
            </a: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388379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67544" y="908720"/>
            <a:ext cx="820891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Penso che in questa maniera la difficoltà possa essere superata. </a:t>
            </a:r>
            <a:endParaRPr lang="it-IT" sz="2400" dirty="0" smtClean="0"/>
          </a:p>
          <a:p>
            <a:endParaRPr lang="it-IT" sz="2400" dirty="0"/>
          </a:p>
          <a:p>
            <a:r>
              <a:rPr lang="it-IT" sz="2400" dirty="0"/>
              <a:t>Se poi la maestra vorrà usare il righello </a:t>
            </a:r>
            <a:r>
              <a:rPr lang="it-IT" sz="2400" dirty="0" smtClean="0"/>
              <a:t>si potranno </a:t>
            </a:r>
            <a:r>
              <a:rPr lang="it-IT" sz="2400" dirty="0"/>
              <a:t>fare le misure con quest’ultimo, </a:t>
            </a:r>
            <a:r>
              <a:rPr lang="it-IT" sz="2400" dirty="0" smtClean="0"/>
              <a:t>però io personalmente  </a:t>
            </a:r>
            <a:r>
              <a:rPr lang="it-IT" sz="2400" dirty="0"/>
              <a:t>trovo più interessante usare i quadretti</a:t>
            </a:r>
            <a:r>
              <a:rPr lang="it-IT" dirty="0" smtClean="0"/>
              <a:t>.</a:t>
            </a:r>
          </a:p>
          <a:p>
            <a:endParaRPr lang="it-IT" dirty="0"/>
          </a:p>
          <a:p>
            <a:r>
              <a:rPr lang="it-IT" sz="2400" dirty="0"/>
              <a:t>Alla fine del laboratorio gli alunni dovrebbero essere in grado di riconoscere che tutte le figure composte hanno </a:t>
            </a:r>
            <a:r>
              <a:rPr lang="it-IT" sz="2400" dirty="0" smtClean="0"/>
              <a:t>sempre la </a:t>
            </a:r>
            <a:r>
              <a:rPr lang="it-IT" sz="2400" dirty="0"/>
              <a:t>stessa area, ma quasi </a:t>
            </a:r>
            <a:r>
              <a:rPr lang="it-IT" sz="2400" dirty="0" smtClean="0"/>
              <a:t>mai </a:t>
            </a:r>
            <a:r>
              <a:rPr lang="it-IT" sz="2400" dirty="0"/>
              <a:t>lo stesso </a:t>
            </a:r>
            <a:r>
              <a:rPr lang="it-IT" sz="2400" dirty="0" smtClean="0"/>
              <a:t>perimetro.</a:t>
            </a:r>
            <a:endParaRPr lang="it-IT" sz="2400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Marina Gallo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609C1-7682-4489-AB5E-6E93E8576F07}" type="slidenum">
              <a:rPr lang="it-IT" smtClean="0"/>
              <a:t>22</a:t>
            </a:fld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3C1B-73CF-4526-B610-79C7DF3C8C4C}" type="datetime1">
              <a:rPr lang="it-IT" smtClean="0"/>
              <a:t>08/09/2017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243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68B61-ECA5-4BD3-AC45-C246D806027A}" type="datetime1">
              <a:rPr lang="it-IT" smtClean="0"/>
              <a:t>08/09/2017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Marina Gallo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609C1-7682-4489-AB5E-6E93E8576F07}" type="slidenum">
              <a:rPr lang="it-IT" smtClean="0"/>
              <a:t>23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4" y="213215"/>
            <a:ext cx="2674913" cy="63720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13215"/>
            <a:ext cx="3000150" cy="63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20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68B61-ECA5-4BD3-AC45-C246D806027A}" type="datetime1">
              <a:rPr lang="it-IT" smtClean="0"/>
              <a:t>08/09/2017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Marina Gallo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609C1-7682-4489-AB5E-6E93E8576F07}" type="slidenum">
              <a:rPr lang="it-IT" smtClean="0"/>
              <a:t>24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9140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21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68B61-ECA5-4BD3-AC45-C246D806027A}" type="datetime1">
              <a:rPr lang="it-IT" smtClean="0"/>
              <a:t>08/09/2017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Marina Gallo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609C1-7682-4489-AB5E-6E93E8576F07}" type="slidenum">
              <a:rPr lang="it-IT" smtClean="0"/>
              <a:t>25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181641" y="2767281"/>
            <a:ext cx="87807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0" dirty="0" smtClean="0"/>
              <a:t>Grazie </a:t>
            </a:r>
          </a:p>
        </p:txBody>
      </p:sp>
    </p:spTree>
    <p:extLst>
      <p:ext uri="{BB962C8B-B14F-4D97-AF65-F5344CB8AC3E}">
        <p14:creationId xmlns:p14="http://schemas.microsoft.com/office/powerpoint/2010/main" val="55152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79487"/>
            <a:ext cx="4255993" cy="4309753"/>
          </a:xfrm>
          <a:prstGeom prst="rect">
            <a:avLst/>
          </a:prstGeom>
        </p:spPr>
      </p:pic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282547"/>
              </p:ext>
            </p:extLst>
          </p:nvPr>
        </p:nvGraphicFramePr>
        <p:xfrm>
          <a:off x="8235216" y="3682710"/>
          <a:ext cx="376555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6555"/>
              </a:tblGrid>
              <a:tr h="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474548"/>
              </p:ext>
            </p:extLst>
          </p:nvPr>
        </p:nvGraphicFramePr>
        <p:xfrm>
          <a:off x="5292080" y="1279487"/>
          <a:ext cx="3312366" cy="42012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584175"/>
                <a:gridCol w="1080120"/>
                <a:gridCol w="648071"/>
              </a:tblGrid>
              <a:tr h="679708">
                <a:tc>
                  <a:txBody>
                    <a:bodyPr/>
                    <a:lstStyle/>
                    <a:p>
                      <a:pPr algn="ctr"/>
                      <a:r>
                        <a:rPr lang="it-IT" sz="1600" i="1" dirty="0" smtClean="0"/>
                        <a:t>Poligono</a:t>
                      </a:r>
                      <a:endParaRPr lang="it-IT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i="1" dirty="0" smtClean="0"/>
                        <a:t>Perimetro</a:t>
                      </a:r>
                      <a:endParaRPr lang="it-IT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i="1" dirty="0" smtClean="0"/>
                        <a:t>Area</a:t>
                      </a:r>
                      <a:endParaRPr lang="it-IT" sz="1600" i="1" dirty="0"/>
                    </a:p>
                  </a:txBody>
                  <a:tcPr/>
                </a:tc>
              </a:tr>
              <a:tr h="679708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Triangoli A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10</a:t>
                      </a:r>
                      <a:endParaRPr lang="it-IT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4</a:t>
                      </a:r>
                      <a:endParaRPr lang="it-IT" sz="2400" dirty="0"/>
                    </a:p>
                  </a:txBody>
                  <a:tcPr anchor="ctr"/>
                </a:tc>
              </a:tr>
              <a:tr h="679708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Quadrato B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6</a:t>
                      </a:r>
                      <a:endParaRPr lang="it-IT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2</a:t>
                      </a:r>
                      <a:endParaRPr lang="it-IT" sz="2400" dirty="0"/>
                    </a:p>
                  </a:txBody>
                  <a:tcPr anchor="ctr"/>
                </a:tc>
              </a:tr>
              <a:tr h="80266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Parallelo gramma C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7</a:t>
                      </a:r>
                      <a:endParaRPr lang="it-IT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2</a:t>
                      </a:r>
                      <a:endParaRPr lang="it-IT" sz="2400" dirty="0"/>
                    </a:p>
                  </a:txBody>
                  <a:tcPr anchor="ctr"/>
                </a:tc>
              </a:tr>
              <a:tr h="679708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Triangolo D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7</a:t>
                      </a:r>
                      <a:endParaRPr lang="it-IT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2</a:t>
                      </a:r>
                      <a:endParaRPr lang="it-IT" sz="2400" dirty="0"/>
                    </a:p>
                  </a:txBody>
                  <a:tcPr anchor="ctr"/>
                </a:tc>
              </a:tr>
              <a:tr h="679708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Triangoli E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5</a:t>
                      </a:r>
                      <a:endParaRPr lang="it-IT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1</a:t>
                      </a:r>
                      <a:endParaRPr lang="it-IT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1639992" y="4733643"/>
            <a:ext cx="410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/>
              <a:t>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303616" y="2788031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A</a:t>
            </a:r>
            <a:endParaRPr lang="it-IT" sz="36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634835" y="4012422"/>
            <a:ext cx="436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B</a:t>
            </a:r>
            <a:endParaRPr lang="it-IT" sz="36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657388" y="1844824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A</a:t>
            </a:r>
            <a:endParaRPr lang="it-IT" sz="36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275856" y="3111197"/>
            <a:ext cx="410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/>
              <a:t>E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4139952" y="2636912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/>
              <a:t>C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4139952" y="4653136"/>
            <a:ext cx="468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/>
              <a:t>D</a:t>
            </a:r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Marina Gallo</a:t>
            </a:r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609C1-7682-4489-AB5E-6E93E8576F07}" type="slidenum">
              <a:rPr lang="it-IT" smtClean="0"/>
              <a:t>26</a:t>
            </a:fld>
            <a:endParaRPr lang="it-IT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D92F1-1EDF-4697-BDB5-D69E7DC419D9}" type="datetime1">
              <a:rPr lang="it-IT" smtClean="0"/>
              <a:t>08/09/2017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117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8" t="29146" r="12274"/>
          <a:stretch/>
        </p:blipFill>
        <p:spPr>
          <a:xfrm>
            <a:off x="423323" y="2535382"/>
            <a:ext cx="8397149" cy="298185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547664" y="1196752"/>
            <a:ext cx="5832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 smtClean="0"/>
              <a:t>2 Diagonali = 3 Lati</a:t>
            </a:r>
            <a:endParaRPr lang="it-IT" sz="5400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Marina Gallo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609C1-7682-4489-AB5E-6E93E8576F07}" type="slidenum">
              <a:rPr lang="it-IT" smtClean="0"/>
              <a:t>27</a:t>
            </a:fld>
            <a:endParaRPr lang="it-IT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1F4BA-B118-48A1-8B8A-D5A12B1D1E0C}" type="datetime1">
              <a:rPr lang="it-IT" smtClean="0"/>
              <a:t>08/09/2017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536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72816"/>
            <a:ext cx="3024336" cy="3024336"/>
          </a:xfrm>
          <a:prstGeom prst="rect">
            <a:avLst/>
          </a:prstGeom>
        </p:spPr>
      </p:pic>
      <p:pic>
        <p:nvPicPr>
          <p:cNvPr id="3" name="Immagin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76056" y="642937"/>
            <a:ext cx="3810000" cy="5715000"/>
          </a:xfrm>
          <a:prstGeom prst="rect">
            <a:avLst/>
          </a:prstGeo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Marina Gallo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609C1-7682-4489-AB5E-6E93E8576F07}" type="slidenum">
              <a:rPr lang="it-IT" smtClean="0"/>
              <a:t>28</a:t>
            </a:fld>
            <a:endParaRPr lang="it-IT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4305-4936-4773-8053-8E1EBB882AD3}" type="datetime1">
              <a:rPr lang="it-IT" smtClean="0"/>
              <a:t>08/09/2017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086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68B61-ECA5-4BD3-AC45-C246D806027A}" type="datetime1">
              <a:rPr lang="it-IT" smtClean="0"/>
              <a:t>08/09/2017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Marina Gallo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609C1-7682-4489-AB5E-6E93E8576F07}" type="slidenum">
              <a:rPr lang="it-IT" smtClean="0"/>
              <a:t>29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612279"/>
            <a:ext cx="2592288" cy="2625033"/>
          </a:xfrm>
          <a:prstGeom prst="rect">
            <a:avLst/>
          </a:prstGeom>
        </p:spPr>
      </p:pic>
      <p:pic>
        <p:nvPicPr>
          <p:cNvPr id="18" name="Immagine 17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1" t="16391" r="18029" b="19608"/>
          <a:stretch/>
        </p:blipFill>
        <p:spPr>
          <a:xfrm>
            <a:off x="524468" y="980728"/>
            <a:ext cx="5358760" cy="2425348"/>
          </a:xfrm>
          <a:prstGeom prst="rect">
            <a:avLst/>
          </a:prstGeom>
        </p:spPr>
      </p:pic>
      <p:cxnSp>
        <p:nvCxnSpPr>
          <p:cNvPr id="16" name="Connettore 2 15"/>
          <p:cNvCxnSpPr/>
          <p:nvPr/>
        </p:nvCxnSpPr>
        <p:spPr>
          <a:xfrm>
            <a:off x="1979712" y="2996952"/>
            <a:ext cx="6192688" cy="1584176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>
            <a:off x="3455876" y="1924047"/>
            <a:ext cx="4500500" cy="4097241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>
            <a:off x="3628848" y="2996952"/>
            <a:ext cx="2743352" cy="3024336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>
            <a:off x="5156880" y="1486857"/>
            <a:ext cx="1863392" cy="4030375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>
            <a:off x="1259632" y="1875733"/>
            <a:ext cx="4896544" cy="2849411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>
            <a:off x="1500875" y="1731717"/>
            <a:ext cx="5519397" cy="2345355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>
            <a:off x="3707904" y="2996952"/>
            <a:ext cx="3600400" cy="2016224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82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6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Marina Gallo</a:t>
            </a:r>
            <a:endParaRPr lang="it-IT"/>
          </a:p>
        </p:txBody>
      </p:sp>
      <p:grpSp>
        <p:nvGrpSpPr>
          <p:cNvPr id="7" name="Gruppo 6"/>
          <p:cNvGrpSpPr/>
          <p:nvPr/>
        </p:nvGrpSpPr>
        <p:grpSpPr>
          <a:xfrm>
            <a:off x="123561" y="116632"/>
            <a:ext cx="2160000" cy="1080000"/>
            <a:chOff x="3921224" y="2019"/>
            <a:chExt cx="2504223" cy="12521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</p:grpSpPr>
        <p:sp>
          <p:nvSpPr>
            <p:cNvPr id="8" name="Rettangolo arrotondato 7"/>
            <p:cNvSpPr/>
            <p:nvPr/>
          </p:nvSpPr>
          <p:spPr>
            <a:xfrm>
              <a:off x="3921224" y="2019"/>
              <a:ext cx="2504223" cy="1252111"/>
            </a:xfrm>
            <a:prstGeom prst="roundRect">
              <a:avLst>
                <a:gd name="adj" fmla="val 10000"/>
              </a:avLst>
            </a:prstGeom>
            <a:ln w="12700">
              <a:solidFill>
                <a:schemeClr val="accent6">
                  <a:lumMod val="75000"/>
                </a:schemeClr>
              </a:solidFill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ttangolo 8"/>
            <p:cNvSpPr/>
            <p:nvPr/>
          </p:nvSpPr>
          <p:spPr>
            <a:xfrm>
              <a:off x="3957897" y="38692"/>
              <a:ext cx="2430877" cy="1178765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effectLst>
              <a:outerShdw blurRad="50800" dist="38100" dir="33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24765" rIns="24765" bIns="24765" numCol="1" spcCol="1270" anchor="ctr" anchorCtr="0">
              <a:no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3600" b="1" kern="1200" cap="none" spc="0" dirty="0" smtClean="0">
                  <a:ln/>
                  <a:solidFill>
                    <a:schemeClr val="accent5">
                      <a:tint val="50000"/>
                      <a:satMod val="180000"/>
                    </a:schemeClr>
                  </a:solidFill>
                  <a:effectLst/>
                  <a:latin typeface="Bradley Hand ITC" panose="03070402050302030203" pitchFamily="66" charset="0"/>
                </a:rPr>
                <a:t>Cornicette</a:t>
              </a:r>
              <a:endParaRPr lang="it-IT" sz="3600" b="1" kern="1200" cap="none" spc="0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  <a:latin typeface="Bradley Hand ITC" panose="03070402050302030203" pitchFamily="66" charset="0"/>
              </a:endParaRPr>
            </a:p>
          </p:txBody>
        </p:sp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609C1-7682-4489-AB5E-6E93E8576F07}" type="slidenum">
              <a:rPr lang="it-IT" smtClean="0"/>
              <a:t>3</a:t>
            </a:fld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E5B59-B58A-4BB1-824A-DEEC047E0EBE}" type="datetime1">
              <a:rPr lang="it-IT" smtClean="0"/>
              <a:t>08/09/2017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65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68B61-ECA5-4BD3-AC45-C246D806027A}" type="datetime1">
              <a:rPr lang="it-IT" smtClean="0"/>
              <a:t>08/09/2017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Marina Gallo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609C1-7682-4489-AB5E-6E93E8576F07}" type="slidenum">
              <a:rPr lang="it-IT" smtClean="0"/>
              <a:t>30</a:t>
            </a:fld>
            <a:endParaRPr lang="it-IT"/>
          </a:p>
        </p:txBody>
      </p:sp>
      <p:pic>
        <p:nvPicPr>
          <p:cNvPr id="5" name="Immagin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6757"/>
            <a:ext cx="9144000" cy="436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6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Marina Gallo</a:t>
            </a:r>
            <a:endParaRPr lang="it-IT"/>
          </a:p>
        </p:txBody>
      </p:sp>
      <p:grpSp>
        <p:nvGrpSpPr>
          <p:cNvPr id="7" name="Gruppo 6"/>
          <p:cNvGrpSpPr/>
          <p:nvPr/>
        </p:nvGrpSpPr>
        <p:grpSpPr>
          <a:xfrm>
            <a:off x="123561" y="116632"/>
            <a:ext cx="2160000" cy="1080000"/>
            <a:chOff x="3921224" y="2019"/>
            <a:chExt cx="2504223" cy="12521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</p:grpSpPr>
        <p:sp>
          <p:nvSpPr>
            <p:cNvPr id="8" name="Rettangolo arrotondato 7"/>
            <p:cNvSpPr/>
            <p:nvPr/>
          </p:nvSpPr>
          <p:spPr>
            <a:xfrm>
              <a:off x="3921224" y="2019"/>
              <a:ext cx="2504223" cy="1252111"/>
            </a:xfrm>
            <a:prstGeom prst="roundRect">
              <a:avLst>
                <a:gd name="adj" fmla="val 10000"/>
              </a:avLst>
            </a:prstGeom>
            <a:ln w="12700">
              <a:solidFill>
                <a:schemeClr val="accent6">
                  <a:lumMod val="75000"/>
                </a:schemeClr>
              </a:solidFill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ttangolo 8"/>
            <p:cNvSpPr/>
            <p:nvPr/>
          </p:nvSpPr>
          <p:spPr>
            <a:xfrm>
              <a:off x="3957897" y="38692"/>
              <a:ext cx="2430877" cy="1178765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effectLst>
              <a:outerShdw blurRad="50800" dist="38100" dir="33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24765" rIns="24765" bIns="24765" numCol="1" spcCol="1270" anchor="ctr" anchorCtr="0">
              <a:no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3600" b="1" kern="1200" cap="none" spc="0" dirty="0" smtClean="0">
                  <a:ln/>
                  <a:solidFill>
                    <a:schemeClr val="accent5">
                      <a:tint val="50000"/>
                      <a:satMod val="180000"/>
                    </a:schemeClr>
                  </a:solidFill>
                  <a:effectLst/>
                  <a:latin typeface="Bradley Hand ITC" panose="03070402050302030203" pitchFamily="66" charset="0"/>
                </a:rPr>
                <a:t>Origami</a:t>
              </a:r>
              <a:endParaRPr lang="it-IT" sz="3600" b="1" kern="1200" cap="none" spc="0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  <a:latin typeface="Bradley Hand ITC" panose="03070402050302030203" pitchFamily="66" charset="0"/>
              </a:endParaRPr>
            </a:p>
          </p:txBody>
        </p:sp>
      </p:grp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609C1-7682-4489-AB5E-6E93E8576F07}" type="slidenum">
              <a:rPr lang="it-IT" smtClean="0"/>
              <a:t>4</a:t>
            </a:fld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00B95-9798-4E63-BECC-8259F55E85BA}" type="datetime1">
              <a:rPr lang="it-IT" smtClean="0"/>
              <a:t>08/09/2017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465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Marina Gallo</a:t>
            </a:r>
            <a:endParaRPr lang="it-IT"/>
          </a:p>
        </p:txBody>
      </p:sp>
      <p:grpSp>
        <p:nvGrpSpPr>
          <p:cNvPr id="7" name="Gruppo 6"/>
          <p:cNvGrpSpPr/>
          <p:nvPr/>
        </p:nvGrpSpPr>
        <p:grpSpPr>
          <a:xfrm>
            <a:off x="123561" y="116632"/>
            <a:ext cx="2160000" cy="1080000"/>
            <a:chOff x="3921224" y="2019"/>
            <a:chExt cx="2504223" cy="12521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</p:grpSpPr>
        <p:sp>
          <p:nvSpPr>
            <p:cNvPr id="8" name="Rettangolo arrotondato 7"/>
            <p:cNvSpPr/>
            <p:nvPr/>
          </p:nvSpPr>
          <p:spPr>
            <a:xfrm>
              <a:off x="3921224" y="2019"/>
              <a:ext cx="2504223" cy="1252111"/>
            </a:xfrm>
            <a:prstGeom prst="roundRect">
              <a:avLst>
                <a:gd name="adj" fmla="val 10000"/>
              </a:avLst>
            </a:prstGeom>
            <a:ln w="12700">
              <a:solidFill>
                <a:schemeClr val="accent6">
                  <a:lumMod val="75000"/>
                </a:schemeClr>
              </a:solidFill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ttangolo 8"/>
            <p:cNvSpPr/>
            <p:nvPr/>
          </p:nvSpPr>
          <p:spPr>
            <a:xfrm>
              <a:off x="3957897" y="38692"/>
              <a:ext cx="2430877" cy="1178765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effectLst>
              <a:outerShdw blurRad="50800" dist="38100" dir="33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24765" rIns="24765" bIns="24765" numCol="1" spcCol="1270" anchor="ctr" anchorCtr="0">
              <a:no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3600" b="1" kern="1200" cap="none" spc="0" dirty="0" err="1" smtClean="0">
                  <a:ln/>
                  <a:solidFill>
                    <a:schemeClr val="accent5">
                      <a:tint val="50000"/>
                      <a:satMod val="180000"/>
                    </a:schemeClr>
                  </a:solidFill>
                  <a:effectLst/>
                  <a:latin typeface="Bradley Hand ITC" panose="03070402050302030203" pitchFamily="66" charset="0"/>
                </a:rPr>
                <a:t>GeoGebra</a:t>
              </a:r>
              <a:endParaRPr lang="it-IT" sz="3600" b="1" kern="1200" cap="none" spc="0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  <a:latin typeface="Bradley Hand ITC" panose="03070402050302030203" pitchFamily="66" charset="0"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13" y="1772816"/>
            <a:ext cx="9165113" cy="39073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609C1-7682-4489-AB5E-6E93E8576F07}" type="slidenum">
              <a:rPr lang="it-IT" smtClean="0"/>
              <a:t>5</a:t>
            </a:fld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CFF7-CAAC-45C3-BE02-69218F004E72}" type="datetime1">
              <a:rPr lang="it-IT" smtClean="0"/>
              <a:t>08/09/2017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413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Marina Gallo</a:t>
            </a:r>
            <a:endParaRPr lang="it-IT"/>
          </a:p>
        </p:txBody>
      </p:sp>
      <p:grpSp>
        <p:nvGrpSpPr>
          <p:cNvPr id="7" name="Gruppo 6"/>
          <p:cNvGrpSpPr/>
          <p:nvPr/>
        </p:nvGrpSpPr>
        <p:grpSpPr>
          <a:xfrm>
            <a:off x="123561" y="85000"/>
            <a:ext cx="2160000" cy="1080000"/>
            <a:chOff x="3921224" y="2019"/>
            <a:chExt cx="2504223" cy="12521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</p:grpSpPr>
        <p:sp>
          <p:nvSpPr>
            <p:cNvPr id="8" name="Rettangolo arrotondato 7"/>
            <p:cNvSpPr/>
            <p:nvPr/>
          </p:nvSpPr>
          <p:spPr>
            <a:xfrm>
              <a:off x="3921224" y="2019"/>
              <a:ext cx="2504223" cy="1252111"/>
            </a:xfrm>
            <a:prstGeom prst="roundRect">
              <a:avLst>
                <a:gd name="adj" fmla="val 10000"/>
              </a:avLst>
            </a:prstGeom>
            <a:ln w="12700">
              <a:solidFill>
                <a:schemeClr val="accent6">
                  <a:lumMod val="75000"/>
                </a:schemeClr>
              </a:solidFill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ttangolo 8"/>
            <p:cNvSpPr/>
            <p:nvPr/>
          </p:nvSpPr>
          <p:spPr>
            <a:xfrm>
              <a:off x="3957897" y="38692"/>
              <a:ext cx="2430877" cy="1178765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effectLst>
              <a:outerShdw blurRad="50800" dist="38100" dir="33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24765" rIns="24765" bIns="24765" numCol="1" spcCol="1270" anchor="ctr" anchorCtr="0">
              <a:no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800" b="1" kern="1200" cap="none" spc="0" dirty="0" err="1" smtClean="0">
                  <a:ln/>
                  <a:solidFill>
                    <a:schemeClr val="accent5">
                      <a:tint val="50000"/>
                      <a:satMod val="180000"/>
                    </a:schemeClr>
                  </a:solidFill>
                  <a:effectLst/>
                  <a:latin typeface="Bradley Hand ITC" panose="03070402050302030203" pitchFamily="66" charset="0"/>
                </a:rPr>
                <a:t>Tassellazioni</a:t>
              </a:r>
              <a:endParaRPr lang="it-IT" sz="2800" b="1" kern="1200" cap="none" spc="0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  <a:latin typeface="Bradley Hand ITC" panose="03070402050302030203" pitchFamily="66" charset="0"/>
              </a:endParaRPr>
            </a:p>
          </p:txBody>
        </p:sp>
      </p:grp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609C1-7682-4489-AB5E-6E93E8576F07}" type="slidenum">
              <a:rPr lang="it-IT" smtClean="0"/>
              <a:t>6</a:t>
            </a:fld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A75C-7389-42E9-B768-57682987142A}" type="datetime1">
              <a:rPr lang="it-IT" smtClean="0"/>
              <a:t>08/09/2017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741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6" r="16631"/>
          <a:stretch/>
        </p:blipFill>
        <p:spPr bwMode="auto">
          <a:xfrm>
            <a:off x="683567" y="118864"/>
            <a:ext cx="7982857" cy="669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po 2"/>
          <p:cNvGrpSpPr/>
          <p:nvPr/>
        </p:nvGrpSpPr>
        <p:grpSpPr>
          <a:xfrm>
            <a:off x="123561" y="85000"/>
            <a:ext cx="2160000" cy="1080000"/>
            <a:chOff x="3921224" y="2019"/>
            <a:chExt cx="2504223" cy="12521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</p:grpSpPr>
        <p:sp>
          <p:nvSpPr>
            <p:cNvPr id="4" name="Rettangolo arrotondato 3"/>
            <p:cNvSpPr/>
            <p:nvPr/>
          </p:nvSpPr>
          <p:spPr>
            <a:xfrm>
              <a:off x="3921224" y="2019"/>
              <a:ext cx="2504223" cy="1252111"/>
            </a:xfrm>
            <a:prstGeom prst="roundRect">
              <a:avLst>
                <a:gd name="adj" fmla="val 10000"/>
              </a:avLst>
            </a:prstGeom>
            <a:ln w="12700">
              <a:solidFill>
                <a:schemeClr val="accent6">
                  <a:lumMod val="75000"/>
                </a:schemeClr>
              </a:solidFill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Rettangolo 4"/>
            <p:cNvSpPr/>
            <p:nvPr/>
          </p:nvSpPr>
          <p:spPr>
            <a:xfrm>
              <a:off x="3957897" y="38692"/>
              <a:ext cx="2430877" cy="1178765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effectLst>
              <a:outerShdw blurRad="50800" dist="38100" dir="33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24765" rIns="24765" bIns="24765" numCol="1" spcCol="1270" anchor="ctr" anchorCtr="0">
              <a:noAutofit/>
              <a:scene3d>
                <a:camera prst="orthographicFront"/>
                <a:lightRig rig="flat" dir="tl"/>
              </a:scene3d>
              <a:sp3d contourW="19050" prstMaterial="clear">
                <a:bevelT w="50800" h="50800"/>
                <a:contourClr>
                  <a:schemeClr val="accent5">
                    <a:tint val="70000"/>
                    <a:satMod val="180000"/>
                    <a:alpha val="70000"/>
                  </a:schemeClr>
                </a:contourClr>
              </a:sp3d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800" b="1" dirty="0" err="1" smtClean="0">
                  <a:ln/>
                  <a:solidFill>
                    <a:schemeClr val="accent5">
                      <a:tint val="50000"/>
                      <a:satMod val="180000"/>
                    </a:schemeClr>
                  </a:solidFill>
                  <a:latin typeface="Bradley Hand ITC" panose="03070402050302030203" pitchFamily="66" charset="0"/>
                </a:rPr>
                <a:t>Coding</a:t>
              </a:r>
              <a:endParaRPr lang="it-IT" sz="2800" b="1" kern="1200" cap="none" spc="0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  <a:latin typeface="Bradley Hand ITC" panose="03070402050302030203" pitchFamily="66" charset="0"/>
              </a:endParaRPr>
            </a:p>
          </p:txBody>
        </p:sp>
      </p:grp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Marina Gallo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609C1-7682-4489-AB5E-6E93E8576F07}" type="slidenum">
              <a:rPr lang="it-IT" smtClean="0"/>
              <a:t>7</a:t>
            </a:fld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87797-2C2F-442D-BD13-20CCAC38A94E}" type="datetime1">
              <a:rPr lang="it-IT" smtClean="0"/>
              <a:t>08/09/2017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80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3183111"/>
            <a:ext cx="9144000" cy="1470025"/>
          </a:xfrm>
        </p:spPr>
        <p:txBody>
          <a:bodyPr>
            <a:normAutofit/>
          </a:bodyPr>
          <a:lstStyle/>
          <a:p>
            <a:r>
              <a:rPr lang="it-IT" sz="6000" dirty="0" smtClean="0">
                <a:solidFill>
                  <a:schemeClr val="accent1">
                    <a:lumMod val="50000"/>
                  </a:schemeClr>
                </a:solidFill>
              </a:rPr>
              <a:t>La Geometria del </a:t>
            </a:r>
            <a:r>
              <a:rPr lang="it-IT" sz="6000" dirty="0" err="1" smtClean="0">
                <a:solidFill>
                  <a:schemeClr val="accent1">
                    <a:lumMod val="50000"/>
                  </a:schemeClr>
                </a:solidFill>
              </a:rPr>
              <a:t>Tangram</a:t>
            </a:r>
            <a:endParaRPr lang="it-IT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1412776"/>
            <a:ext cx="9144000" cy="864096"/>
          </a:xfrm>
        </p:spPr>
        <p:txBody>
          <a:bodyPr>
            <a:normAutofit/>
          </a:bodyPr>
          <a:lstStyle/>
          <a:p>
            <a:r>
              <a:rPr lang="it-IT" sz="4400" dirty="0" smtClean="0">
                <a:solidFill>
                  <a:schemeClr val="accent1">
                    <a:lumMod val="50000"/>
                  </a:schemeClr>
                </a:solidFill>
              </a:rPr>
              <a:t>Nuova proposta di Laboratorio</a:t>
            </a:r>
            <a:endParaRPr lang="it-IT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ED16-484B-474A-B36E-5F92FA89861D}" type="datetime1">
              <a:rPr lang="it-IT" smtClean="0"/>
              <a:t>08/09/2017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Marina Gallo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609C1-7682-4489-AB5E-6E93E8576F07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117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4211960" y="1903084"/>
            <a:ext cx="442507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Il </a:t>
            </a:r>
            <a:r>
              <a:rPr lang="it-IT" sz="2400" dirty="0" err="1" smtClean="0">
                <a:solidFill>
                  <a:schemeClr val="accent2">
                    <a:lumMod val="50000"/>
                  </a:schemeClr>
                </a:solidFill>
              </a:rPr>
              <a:t>tangram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 è un gioco rompicapo cinese.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it-IT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it-IT" sz="12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Il </a:t>
            </a:r>
            <a:r>
              <a:rPr lang="it-IT" sz="2400" dirty="0">
                <a:solidFill>
                  <a:schemeClr val="accent2">
                    <a:lumMod val="50000"/>
                  </a:schemeClr>
                </a:solidFill>
              </a:rPr>
              <a:t>nome significa "</a:t>
            </a:r>
            <a:r>
              <a:rPr lang="it-IT" sz="2400" b="1" dirty="0">
                <a:solidFill>
                  <a:schemeClr val="accent2">
                    <a:lumMod val="50000"/>
                  </a:schemeClr>
                </a:solidFill>
              </a:rPr>
              <a:t>Le sette pietre della saggezza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". </a:t>
            </a:r>
          </a:p>
          <a:p>
            <a:endParaRPr lang="it-IT" sz="12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È costituito da sette tavolette (dette </a:t>
            </a:r>
            <a:r>
              <a:rPr lang="it-IT" sz="2400" i="1" dirty="0" smtClean="0">
                <a:solidFill>
                  <a:schemeClr val="accent2">
                    <a:lumMod val="50000"/>
                  </a:schemeClr>
                </a:solidFill>
              </a:rPr>
              <a:t>tan</a:t>
            </a:r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) inizialmente disposte a formare un quadrato.</a:t>
            </a:r>
            <a:endParaRPr lang="it-IT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0" y="54868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 smtClean="0">
                <a:solidFill>
                  <a:schemeClr val="accent2">
                    <a:lumMod val="50000"/>
                  </a:schemeClr>
                </a:solidFill>
              </a:rPr>
              <a:t>Cos’è il </a:t>
            </a:r>
            <a:r>
              <a:rPr lang="it-IT" sz="4800" dirty="0" err="1" smtClean="0">
                <a:solidFill>
                  <a:schemeClr val="accent2">
                    <a:lumMod val="50000"/>
                  </a:schemeClr>
                </a:solidFill>
              </a:rPr>
              <a:t>Tangram</a:t>
            </a:r>
            <a:r>
              <a:rPr lang="it-IT" sz="4800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it-IT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611560" y="5180999"/>
            <a:ext cx="8532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>
                <a:solidFill>
                  <a:schemeClr val="accent2">
                    <a:lumMod val="50000"/>
                  </a:schemeClr>
                </a:solidFill>
              </a:rPr>
              <a:t>I sette tan sono sette poligoni: due triangoli rettangoli grandi, un triangolo rettangolo medio e due piccoli, un quadrato ed un parallelogramma</a:t>
            </a:r>
            <a:endParaRPr lang="it-IT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3" t="17347" r="48369" b="47041"/>
          <a:stretch/>
        </p:blipFill>
        <p:spPr>
          <a:xfrm>
            <a:off x="745651" y="1903084"/>
            <a:ext cx="2890245" cy="2980281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Marina Gallo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609C1-7682-4489-AB5E-6E93E8576F07}" type="slidenum">
              <a:rPr lang="it-IT" smtClean="0"/>
              <a:t>9</a:t>
            </a:fld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D6E9-4DE9-4341-B6D9-E08FE2F38532}" type="datetime1">
              <a:rPr lang="it-IT" smtClean="0"/>
              <a:t>08/09/2017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490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2206</TotalTime>
  <Words>998</Words>
  <Application>Microsoft Office PowerPoint</Application>
  <PresentationFormat>Presentazione su schermo (4:3)</PresentationFormat>
  <Paragraphs>225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1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Geometria del Tangram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Geometria del Tangram</dc:title>
  <dc:creator>Marina Gallo</dc:creator>
  <cp:lastModifiedBy>Marina Gallo</cp:lastModifiedBy>
  <cp:revision>69</cp:revision>
  <dcterms:created xsi:type="dcterms:W3CDTF">2017-09-02T20:53:32Z</dcterms:created>
  <dcterms:modified xsi:type="dcterms:W3CDTF">2017-09-08T13:38:58Z</dcterms:modified>
</cp:coreProperties>
</file>